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87"/>
  </p:notesMasterIdLst>
  <p:sldIdLst>
    <p:sldId id="269" r:id="rId2"/>
    <p:sldId id="264" r:id="rId3"/>
    <p:sldId id="365" r:id="rId4"/>
    <p:sldId id="366" r:id="rId5"/>
    <p:sldId id="367" r:id="rId6"/>
    <p:sldId id="526" r:id="rId7"/>
    <p:sldId id="375" r:id="rId8"/>
    <p:sldId id="527" r:id="rId9"/>
    <p:sldId id="528" r:id="rId10"/>
    <p:sldId id="472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480" r:id="rId19"/>
    <p:sldId id="536" r:id="rId20"/>
    <p:sldId id="537" r:id="rId21"/>
    <p:sldId id="542" r:id="rId22"/>
    <p:sldId id="541" r:id="rId23"/>
    <p:sldId id="539" r:id="rId24"/>
    <p:sldId id="543" r:id="rId25"/>
    <p:sldId id="544" r:id="rId26"/>
    <p:sldId id="390" r:id="rId27"/>
    <p:sldId id="545" r:id="rId28"/>
    <p:sldId id="497" r:id="rId29"/>
    <p:sldId id="392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410" r:id="rId47"/>
    <p:sldId id="508" r:id="rId48"/>
    <p:sldId id="412" r:id="rId49"/>
    <p:sldId id="413" r:id="rId50"/>
    <p:sldId id="587" r:id="rId51"/>
    <p:sldId id="588" r:id="rId52"/>
    <p:sldId id="562" r:id="rId53"/>
    <p:sldId id="563" r:id="rId54"/>
    <p:sldId id="564" r:id="rId55"/>
    <p:sldId id="565" r:id="rId56"/>
    <p:sldId id="566" r:id="rId57"/>
    <p:sldId id="422" r:id="rId58"/>
    <p:sldId id="421" r:id="rId59"/>
    <p:sldId id="518" r:id="rId60"/>
    <p:sldId id="424" r:id="rId61"/>
    <p:sldId id="425" r:id="rId62"/>
    <p:sldId id="457" r:id="rId63"/>
    <p:sldId id="567" r:id="rId64"/>
    <p:sldId id="568" r:id="rId65"/>
    <p:sldId id="569" r:id="rId66"/>
    <p:sldId id="570" r:id="rId67"/>
    <p:sldId id="572" r:id="rId68"/>
    <p:sldId id="571" r:id="rId69"/>
    <p:sldId id="574" r:id="rId70"/>
    <p:sldId id="573" r:id="rId71"/>
    <p:sldId id="576" r:id="rId72"/>
    <p:sldId id="575" r:id="rId73"/>
    <p:sldId id="578" r:id="rId74"/>
    <p:sldId id="577" r:id="rId75"/>
    <p:sldId id="580" r:id="rId76"/>
    <p:sldId id="579" r:id="rId77"/>
    <p:sldId id="582" r:id="rId78"/>
    <p:sldId id="581" r:id="rId79"/>
    <p:sldId id="584" r:id="rId80"/>
    <p:sldId id="583" r:id="rId81"/>
    <p:sldId id="586" r:id="rId82"/>
    <p:sldId id="585" r:id="rId83"/>
    <p:sldId id="464" r:id="rId84"/>
    <p:sldId id="467" r:id="rId85"/>
    <p:sldId id="268" r:id="rId86"/>
  </p:sldIdLst>
  <p:sldSz cx="7315200" cy="41148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libri Light" panose="020F0302020204030204" pitchFamily="34" charset="0"/>
      <p:regular r:id="rId92"/>
      <p:italic r:id="rId93"/>
    </p:embeddedFont>
    <p:embeddedFont>
      <p:font typeface="나눔스퀘어라운드 Bold" panose="020B0600000101010101" pitchFamily="50" charset="-127"/>
      <p:bold r:id="rId94"/>
    </p:embeddedFont>
    <p:embeddedFont>
      <p:font typeface="나눔스퀘어라운드 ExtraBold" panose="020B0600000101010101" pitchFamily="50" charset="-127"/>
      <p:bold r:id="rId95"/>
    </p:embeddedFont>
    <p:embeddedFont>
      <p:font typeface="나눔스퀘어라운드 Regular" panose="020B0600000101010101" pitchFamily="50" charset="-127"/>
      <p:regular r:id="rId96"/>
    </p:embeddedFont>
    <p:embeddedFont>
      <p:font typeface="함초롬바탕" panose="02030504000101010101" pitchFamily="18" charset="-127"/>
      <p:regular r:id="rId97"/>
      <p:bold r:id="rId98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415" userDrawn="1">
          <p15:clr>
            <a:srgbClr val="A4A3A4"/>
          </p15:clr>
        </p15:guide>
        <p15:guide id="4" pos="1170" userDrawn="1">
          <p15:clr>
            <a:srgbClr val="A4A3A4"/>
          </p15:clr>
        </p15:guide>
        <p15:guide id="5" orient="horz" pos="1954" userDrawn="1">
          <p15:clr>
            <a:srgbClr val="A4A3A4"/>
          </p15:clr>
        </p15:guide>
        <p15:guide id="6" orient="horz" pos="616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7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5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191F41"/>
    <a:srgbClr val="03E965"/>
    <a:srgbClr val="599DFD"/>
    <a:srgbClr val="434DFF"/>
    <a:srgbClr val="00FDA5"/>
    <a:srgbClr val="593CEE"/>
    <a:srgbClr val="404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2" autoAdjust="0"/>
    <p:restoredTop sz="74593" autoAdjust="0"/>
  </p:normalViewPr>
  <p:slideViewPr>
    <p:cSldViewPr snapToGrid="0">
      <p:cViewPr varScale="1">
        <p:scale>
          <a:sx n="115" d="100"/>
          <a:sy n="115" d="100"/>
        </p:scale>
        <p:origin x="102" y="642"/>
      </p:cViewPr>
      <p:guideLst>
        <p:guide orient="horz" pos="1296"/>
        <p:guide pos="2304"/>
        <p:guide pos="3415"/>
        <p:guide pos="1170"/>
        <p:guide orient="horz" pos="1954"/>
        <p:guide orient="horz" pos="616"/>
        <p:guide orient="horz"/>
        <p:guide pos="7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데이터를 통해 무언가를 예측하기 위해서는 예측에 필요한 적절한 데이터를 준비하는 것이 중요합니다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국어 시험 점수를 가지고 수학 점수를 예측하려고 한다면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점수를 제대로 예측하기 어려울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06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여러분이 예측하고 싶은 것을 한번 생각해보고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그것을 예측하기 위해서는 어떤 데이터가 필요한지에 대해 구상해봅시다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98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7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13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1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925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분류란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어떤 대상이 두 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또는 그 이상의 그룹 중에 어떤 그룹에 해당되는지를 판단하여 구분하는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분류는 두 종류의 대상을 구분하는 이중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Binary Classification)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와 세 종류 이상의 대상을 분류하는 다중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Multi-class Classifiaction)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예를 들어 남자와 여자를 구분하는 문제는 이중 분류에 해당하고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고양이와 강아지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앵무새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토끼를 구분하는 문제는 다중 분류의 문제에 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앞에서 살펴본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역시 악성 댓글을 구분하는 분류 사례에 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외에 분류를 활용한 예시로는 스팸 메일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자율주행자동차의 사물을 분류하고 판단하는 이미지 감지 기능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498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분류란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어떤 대상이 두 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또는 그 이상의 그룹 중에 어떤 그룹에 해당되는지를 판단하여 구분하는 것을 의미합니다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분류는 두 종류의 대상을 구분하는 이중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Binary Classification)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와 세 종류 이상의 대상을 분류하는 다중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Multi-class Classifiaction)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예를 들어 남자와 여자를 구분하는 문제는 이중 분류에 해당하고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고양이와 강아지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앵무새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토끼를 구분하는 문제는 다중 분류의 문제에 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앞에서 살펴본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역시 악성 댓글을 구분하는 분류 사례에 해당합니다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 외에 분류를 활용한 예시로는 스팸 메일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자율주행자동차의 사물을 분류하고 판단하는 이미지 감지 기능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36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의사결정트리는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분류를 할 수 있는 다양한 방법들 중 하나로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특정 기준 또는 질문에 따라 다섯 고개 놀이처럼 ‘예’ 또는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아니오’로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답할 수 있는 질문을 이어가며 학습하는 방법입니다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위 그림은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의사결정트리를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사용하여 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펭귄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돌고래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곰을 구분하는 예시를 보여주고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매와 펭귄은 날개가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돌고래와 곰은 날개가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따라서 ‘날개가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질문을 통해 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펭귄과 돌고래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곰으로 먼저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다음으로 ‘날 수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?’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질문을 통해 매와 펭귄을 다시 구분하고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지느러미가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라는 질문으로 돌고래와 곰을 구분하면 모든 대상을 분류할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전체적인 모양이 나무를 뒤집어 높은 것과 비슷하여 이름 붙여진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의사결정트리는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어떤 대상을 분류하거나 예측하는 데 모두 사용할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09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4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57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8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29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24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61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75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931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5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01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80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20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59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40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2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2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9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‘AI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들어본 적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?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악성 댓글을 차단하기 위해 만들어진 인공지능 서비스로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악성 댓글을 판단하면 해당 댓글을 보이지 않게 숨깁니다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도입한 결과 악성 댓글이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개월만에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63%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줄어들었다고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76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41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6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87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929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44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69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텍스트를 분류하는 기술이 적용되어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텍스트 데이터를 보고 ‘선한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댓글’과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‘악성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댓글’로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분류하는 것이죠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이렇게 대상을 ‘분류’ 하는 것은 인공지능이 할 수 있는 대표적인 일 중 하나입니다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분류’ 이외에도 인공지능은 주어진 데이터를 보고 새로운 무언가를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예측’하는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데도 많이 쓰이죠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이번 주제에서는 인공지능이 할 수 있는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분류’와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예측’의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개념을 알아보고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엔트리로 텍스트를 분류하는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클린봇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프로그램을 만들어보는 활동을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67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403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558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6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45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5755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768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59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5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인공지능은 무언가를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예측’하거나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cs typeface="+mn-cs"/>
              </a:rPr>
              <a:t>분류’하는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 일을 잘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특히 예측과 분류는 기계학습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그 중에서도 지도학습을 통해 만들어진 인공지능과 관련이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즉 지도학습으로 만든 인공지능은 무언가를 예측하거나 분류할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예측과 분류가 무엇인지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각각 어떤 상황에 사용될 수 있는지에 대해 자세히 알아봅시다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561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74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476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72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6949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15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008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인공지능을 활용한 예측이란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데이터의 값을 분석하여 주어진 값에 대한 결과 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예상하는 것을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 예측하고자 하는 결과는 특정 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즉 숫자입니다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인공지능으로 무언가를 예측하는 문제로는 학생들의 과거 성적 데이터를 바탕으로 향후 시험에서의 성적을 예측하거나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집의 면적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건설 날짜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지하철역까지의 거리 등을 분석하여 집값을 예측하는 것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446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126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8017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004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009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22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178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780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565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73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60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인공지능을 활용한 예측이란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데이터의 값을 분석하여 주어진 값에 대한 결과 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예상하는 것을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 예측하고자 하는 결과는 특정 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즉 숫자입니다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인공지능으로 무언가를 예측하는 문제로는 학생들의 과거 성적 데이터를 바탕으로 향후 시험에서의 성적을 예측하거나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집의 면적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건설 날짜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지하철역까지의 거리 등을 분석하여 집값을 예측하는 것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077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046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1083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490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인공지능을 활용한 예측이란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데이터의 값을 분석하여 주어진 값에 대한 결과 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을 예상하는 것을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이때 예측하고자 하는 결과는 특정 수치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즉 숫자입니다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인공지능으로 무언가를 예측하는 문제로는 학생들의 과거 성적 데이터를 바탕으로 향후 시험에서의 성적을 예측하거나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집의 면적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건설 날짜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cs typeface="+mn-cs"/>
              </a:rPr>
              <a:t>지하철역까지의 거리 등을 분석하여 집값을 예측하는 것 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3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2020-11-03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hangeul.nav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5HvHbv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UMmJ7yi90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3IDmKMGY5sU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33794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62960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57248"/>
            <a:ext cx="677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7. </a:t>
            </a:r>
            <a:r>
              <a:rPr lang="ko-KR" altLang="en-US" sz="2800" b="1" kern="500" spc="-5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</a:t>
            </a: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만들기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C8FA9-C0EE-4C5D-845A-5441CF8CCE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0" b="99645" l="7712" r="98989">
                        <a14:foregroundMark x1="89760" y1="49911" x2="89886" y2="54352"/>
                        <a14:foregroundMark x1="65107" y1="84192" x2="65234" y2="87744"/>
                        <a14:foregroundMark x1="87639" y1="42521" x2="87231" y2="42629"/>
                        <a14:backgroundMark x1="24245" y1="13387" x2="24639" y2="13295"/>
                        <a14:backgroundMark x1="20468" y1="14032" x2="18078" y2="14742"/>
                        <a14:backgroundMark x1="20807" y1="13931" x2="20468" y2="14032"/>
                        <a14:backgroundMark x1="24425" y1="12856" x2="24025" y2="12975"/>
                        <a14:backgroundMark x1="79140" y1="7993" x2="89760" y2="12611"/>
                        <a14:backgroundMark x1="88875" y1="7815" x2="92920" y2="14032"/>
                        <a14:backgroundMark x1="93552" y1="8171" x2="93805" y2="18650"/>
                        <a14:backgroundMark x1="85967" y1="5861" x2="86346" y2="13499"/>
                        <a14:backgroundMark x1="78003" y1="3375" x2="73198" y2="12611"/>
                        <a14:backgroundMark x1="74842" y1="2487" x2="72566" y2="12611"/>
                        <a14:backgroundMark x1="74463" y1="1776" x2="72314" y2="12611"/>
                        <a14:backgroundMark x1="72061" y1="5329" x2="70796" y2="12611"/>
                        <a14:backgroundMark x1="70796" y1="15275" x2="87863" y2="17407"/>
                        <a14:backgroundMark x1="69532" y1="17052" x2="81922" y2="19893"/>
                        <a14:backgroundMark x1="73831" y1="16874" x2="88369" y2="20249"/>
                        <a14:backgroundMark x1="81416" y1="19361" x2="95196" y2="25222"/>
                        <a14:backgroundMark x1="81290" y1="4440" x2="83312" y2="13677"/>
                        <a14:backgroundMark x1="83186" y1="5506" x2="88116" y2="6394"/>
                        <a14:backgroundMark x1="83565" y1="5329" x2="90392" y2="4796"/>
                        <a14:backgroundMark x1="89507" y1="5861" x2="89001" y2="17407"/>
                        <a14:backgroundMark x1="85841" y1="8703" x2="84071" y2="17584"/>
                        <a14:backgroundMark x1="82554" y1="11190" x2="83059" y2="14210"/>
                        <a14:backgroundMark x1="81290" y1="12256" x2="81290" y2="14920"/>
                        <a14:backgroundMark x1="83186" y1="4085" x2="84703" y2="8526"/>
                        <a14:backgroundMark x1="96713" y1="9591" x2="96839" y2="15986"/>
                        <a14:backgroundMark x1="98609" y1="7815" x2="95196" y2="18828"/>
                        <a14:backgroundMark x1="92920" y1="26465" x2="98989" y2="6039"/>
                        <a14:backgroundMark x1="98989" y1="6039" x2="98989" y2="5861"/>
                        <a14:backgroundMark x1="99621" y1="5329" x2="99115" y2="9769"/>
                        <a14:backgroundMark x1="98357" y1="10124" x2="94058" y2="26288"/>
                        <a14:backgroundMark x1="96207" y1="20782" x2="94564" y2="27531"/>
                        <a14:backgroundMark x1="92668" y1="42451" x2="95575" y2="53108"/>
                        <a14:backgroundMark x1="94058" y1="58970" x2="95070" y2="68206"/>
                        <a14:backgroundMark x1="95322" y1="46181" x2="96713" y2="62345"/>
                        <a14:backgroundMark x1="95828" y1="43872" x2="96713" y2="50444"/>
                        <a14:backgroundMark x1="88622" y1="38366" x2="92162" y2="39787"/>
                        <a14:backgroundMark x1="89254" y1="40497" x2="90645" y2="43339"/>
                        <a14:backgroundMark x1="88243" y1="41385" x2="91530" y2="42096"/>
                        <a14:backgroundMark x1="92288" y1="38366" x2="94690" y2="41563"/>
                        <a14:backgroundMark x1="91783" y1="69449" x2="93047" y2="74956"/>
                        <a14:backgroundMark x1="92541" y1="74600" x2="92288" y2="80284"/>
                        <a14:backgroundMark x1="91530" y1="79751" x2="91530" y2="83126"/>
                        <a14:backgroundMark x1="90645" y1="85790" x2="89128" y2="90231"/>
                        <a14:backgroundMark x1="88243" y1="87567" x2="87231" y2="91474"/>
                        <a14:backgroundMark x1="86473" y1="88810" x2="85082" y2="94139"/>
                        <a14:backgroundMark x1="84703" y1="88988" x2="83818" y2="95560"/>
                        <a14:backgroundMark x1="83312" y1="89876" x2="82933" y2="96092"/>
                        <a14:backgroundMark x1="82807" y1="90586" x2="81542" y2="95737"/>
                        <a14:backgroundMark x1="82427" y1="90053" x2="81542" y2="93606"/>
                        <a14:backgroundMark x1="83186" y1="94139" x2="83944" y2="98757"/>
                        <a14:backgroundMark x1="82554" y1="95204" x2="83439" y2="97869"/>
                        <a14:backgroundMark x1="88622" y1="86501" x2="91783" y2="89165"/>
                        <a14:backgroundMark x1="85714" y1="87034" x2="91530" y2="88632"/>
                        <a14:backgroundMark x1="86473" y1="89698" x2="92920" y2="89698"/>
                        <a14:backgroundMark x1="91024" y1="91297" x2="97724" y2="89343"/>
                        <a14:backgroundMark x1="52339" y1="86323" x2="54614" y2="93428"/>
                        <a14:backgroundMark x1="56384" y1="86856" x2="56005" y2="94494"/>
                        <a14:backgroundMark x1="56890" y1="84369" x2="56005" y2="92540"/>
                        <a14:backgroundMark x1="52086" y1="82771" x2="50063" y2="86501"/>
                        <a14:backgroundMark x1="45891" y1="99467" x2="48293" y2="99645"/>
                        <a14:backgroundMark x1="63085" y1="92007" x2="63085" y2="92007"/>
                        <a14:backgroundMark x1="24905" y1="93428" x2="39697" y2="94139"/>
                        <a14:backgroundMark x1="43742" y1="86856" x2="47408" y2="98046"/>
                        <a14:backgroundMark x1="45765" y1="87034" x2="34260" y2="96448"/>
                        <a14:backgroundMark x1="43616" y1="90409" x2="42478" y2="96448"/>
                        <a14:backgroundMark x1="41466" y1="91652" x2="40834" y2="98224"/>
                        <a14:backgroundMark x1="40202" y1="92718" x2="39317" y2="98579"/>
                        <a14:backgroundMark x1="46650" y1="83304" x2="38306" y2="87744"/>
                        <a14:backgroundMark x1="42857" y1="84902" x2="34134" y2="90231"/>
                        <a14:backgroundMark x1="40329" y1="83659" x2="37421" y2="87389"/>
                        <a14:backgroundMark x1="42731" y1="83837" x2="35272" y2="86679"/>
                        <a14:backgroundMark x1="34513" y1="88455" x2="30088" y2="91652"/>
                        <a14:backgroundMark x1="27054" y1="97336" x2="25537" y2="99822"/>
                        <a14:backgroundMark x1="26169" y1="94849" x2="25917" y2="99290"/>
                        <a14:backgroundMark x1="7712" y1="21670" x2="27434" y2="16163"/>
                        <a14:backgroundMark x1="30341" y1="13854" x2="11504" y2="22025"/>
                        <a14:backgroundMark x1="30973" y1="14742" x2="16688" y2="16874"/>
                        <a14:backgroundMark x1="28445" y1="12966" x2="20986" y2="16519"/>
                        <a14:backgroundMark x1="59418" y1="94849" x2="59671" y2="95382"/>
                        <a14:backgroundMark x1="60556" y1="96270" x2="60177" y2="95737"/>
                      </a14:backgroundRemoval>
                    </a14:imgEffect>
                  </a14:imgLayer>
                </a14:imgProps>
              </a:ext>
            </a:extLst>
          </a:blip>
          <a:srcRect r="359"/>
          <a:stretch/>
        </p:blipFill>
        <p:spPr>
          <a:xfrm>
            <a:off x="3926047" y="1304858"/>
            <a:ext cx="3389153" cy="2420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9A6B46-BB39-4A76-AE66-DA761A6E21DA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15D5E-D56F-43B0-B38C-9F6C46CF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20" y="1119207"/>
            <a:ext cx="4942761" cy="23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C1676-6DCE-4CF8-A6B5-1358D8723DD6}"/>
              </a:ext>
            </a:extLst>
          </p:cNvPr>
          <p:cNvSpPr txBox="1"/>
          <p:nvPr/>
        </p:nvSpPr>
        <p:spPr>
          <a:xfrm>
            <a:off x="-138460" y="1155293"/>
            <a:ext cx="44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무엇을 예측하고 싶나요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BE652B-E6F2-4F8B-A516-71749EAABCC8}"/>
              </a:ext>
            </a:extLst>
          </p:cNvPr>
          <p:cNvSpPr/>
          <p:nvPr/>
        </p:nvSpPr>
        <p:spPr>
          <a:xfrm>
            <a:off x="714711" y="2319025"/>
            <a:ext cx="318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조사한 내용을 발표해봅시다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4DC9F-C337-4DD9-8589-FB04CCB6E93C}"/>
              </a:ext>
            </a:extLst>
          </p:cNvPr>
          <p:cNvSpPr txBox="1"/>
          <p:nvPr/>
        </p:nvSpPr>
        <p:spPr>
          <a:xfrm>
            <a:off x="909289" y="1594997"/>
            <a:ext cx="448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올해 추석 때 사과 한 박스의 가격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09ACA-7373-4694-8D8C-4E759E5E3B3A}"/>
              </a:ext>
            </a:extLst>
          </p:cNvPr>
          <p:cNvSpPr txBox="1"/>
          <p:nvPr/>
        </p:nvSpPr>
        <p:spPr>
          <a:xfrm>
            <a:off x="314411" y="2745507"/>
            <a:ext cx="5539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작년 추석 때 사과 한 박스의 가격</a:t>
            </a:r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올해 사과 수확량 등</a:t>
            </a:r>
            <a:endParaRPr lang="en-US" altLang="ko-KR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50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419123" y="96144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선을 </a:t>
            </a:r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그어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예측하기 활동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1050956" y="1537871"/>
            <a:ext cx="521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ea typeface="나눔스퀘어라운드 ExtraBold" panose="020B0600000101010101" pitchFamily="50" charset="-127"/>
              </a:rPr>
              <a:t>친구들의 신발 사이즈와 키를 조사하여 아래 표를 채워봅시다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9ED2D9-25D3-43E4-915E-ED8726DC0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23432"/>
              </p:ext>
            </p:extLst>
          </p:nvPr>
        </p:nvGraphicFramePr>
        <p:xfrm>
          <a:off x="1215445" y="2104696"/>
          <a:ext cx="4884310" cy="1667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862">
                  <a:extLst>
                    <a:ext uri="{9D8B030D-6E8A-4147-A177-3AD203B41FA5}">
                      <a16:colId xmlns:a16="http://schemas.microsoft.com/office/drawing/2014/main" val="3604087626"/>
                    </a:ext>
                  </a:extLst>
                </a:gridCol>
                <a:gridCol w="976862">
                  <a:extLst>
                    <a:ext uri="{9D8B030D-6E8A-4147-A177-3AD203B41FA5}">
                      <a16:colId xmlns:a16="http://schemas.microsoft.com/office/drawing/2014/main" val="2789305840"/>
                    </a:ext>
                  </a:extLst>
                </a:gridCol>
                <a:gridCol w="976862">
                  <a:extLst>
                    <a:ext uri="{9D8B030D-6E8A-4147-A177-3AD203B41FA5}">
                      <a16:colId xmlns:a16="http://schemas.microsoft.com/office/drawing/2014/main" val="1685098473"/>
                    </a:ext>
                  </a:extLst>
                </a:gridCol>
                <a:gridCol w="976862">
                  <a:extLst>
                    <a:ext uri="{9D8B030D-6E8A-4147-A177-3AD203B41FA5}">
                      <a16:colId xmlns:a16="http://schemas.microsoft.com/office/drawing/2014/main" val="2184698355"/>
                    </a:ext>
                  </a:extLst>
                </a:gridCol>
                <a:gridCol w="976862">
                  <a:extLst>
                    <a:ext uri="{9D8B030D-6E8A-4147-A177-3AD203B41FA5}">
                      <a16:colId xmlns:a16="http://schemas.microsoft.com/office/drawing/2014/main" val="2755932792"/>
                    </a:ext>
                  </a:extLst>
                </a:gridCol>
              </a:tblGrid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57636"/>
                  </a:ext>
                </a:extLst>
              </a:tr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02418"/>
                  </a:ext>
                </a:extLst>
              </a:tr>
              <a:tr h="5556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0728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306A1D-7699-446C-B295-0EBE7D14464B}"/>
              </a:ext>
            </a:extLst>
          </p:cNvPr>
          <p:cNvSpPr txBox="1"/>
          <p:nvPr/>
        </p:nvSpPr>
        <p:spPr>
          <a:xfrm>
            <a:off x="1249909" y="270736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신발 사이즈</a:t>
            </a:r>
            <a:endParaRPr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(mm)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1EAF7-0651-4F69-849D-2759DF570A77}"/>
              </a:ext>
            </a:extLst>
          </p:cNvPr>
          <p:cNvSpPr txBox="1"/>
          <p:nvPr/>
        </p:nvSpPr>
        <p:spPr>
          <a:xfrm>
            <a:off x="1384561" y="3331872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(cm)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FD723-9D82-4480-897F-1254DC963A06}"/>
              </a:ext>
            </a:extLst>
          </p:cNvPr>
          <p:cNvSpPr txBox="1"/>
          <p:nvPr/>
        </p:nvSpPr>
        <p:spPr>
          <a:xfrm>
            <a:off x="2240203" y="2253646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박지민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9AA16D-A69A-4608-AEBC-E7F91409E4A2}"/>
              </a:ext>
            </a:extLst>
          </p:cNvPr>
          <p:cNvSpPr txBox="1"/>
          <p:nvPr/>
        </p:nvSpPr>
        <p:spPr>
          <a:xfrm>
            <a:off x="2260319" y="2799701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240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11923-F70B-4FF5-A216-9301963A5E46}"/>
              </a:ext>
            </a:extLst>
          </p:cNvPr>
          <p:cNvSpPr txBox="1"/>
          <p:nvPr/>
        </p:nvSpPr>
        <p:spPr>
          <a:xfrm>
            <a:off x="2260320" y="3345756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150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2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419123" y="96144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선을 </a:t>
            </a:r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그어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예측하기 활동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1469344" y="1537871"/>
            <a:ext cx="4376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ea typeface="나눔스퀘어라운드 ExtraBold" panose="020B0600000101010101" pitchFamily="50" charset="-127"/>
              </a:rPr>
              <a:t>친구들의 정보를 아래 그래프와 같이 표시해봅시다</a:t>
            </a:r>
            <a:r>
              <a:rPr lang="en-US" altLang="ko-KR" sz="1600" b="1" dirty="0"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6921AB-4B75-4F53-8DD5-63C76330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614" y="2057400"/>
            <a:ext cx="2979972" cy="195475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06024AC-3EB1-484D-9E54-F9A6A6F0957F}"/>
              </a:ext>
            </a:extLst>
          </p:cNvPr>
          <p:cNvSpPr/>
          <p:nvPr/>
        </p:nvSpPr>
        <p:spPr>
          <a:xfrm>
            <a:off x="3495712" y="3127236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2FD4F73-3135-4A85-B6C7-99DE17135226}"/>
              </a:ext>
            </a:extLst>
          </p:cNvPr>
          <p:cNvSpPr/>
          <p:nvPr/>
        </p:nvSpPr>
        <p:spPr>
          <a:xfrm>
            <a:off x="3008013" y="3402880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BA3784E-9D22-4484-BADC-3AFF1337D0FA}"/>
              </a:ext>
            </a:extLst>
          </p:cNvPr>
          <p:cNvSpPr/>
          <p:nvPr/>
        </p:nvSpPr>
        <p:spPr>
          <a:xfrm>
            <a:off x="3566161" y="2807154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1DCA270-2E09-4557-B29E-C3BB3526023E}"/>
              </a:ext>
            </a:extLst>
          </p:cNvPr>
          <p:cNvSpPr/>
          <p:nvPr/>
        </p:nvSpPr>
        <p:spPr>
          <a:xfrm>
            <a:off x="3892314" y="2572839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0B0802A-CDDF-4AA2-A364-0A6B4A9745B8}"/>
              </a:ext>
            </a:extLst>
          </p:cNvPr>
          <p:cNvSpPr/>
          <p:nvPr/>
        </p:nvSpPr>
        <p:spPr>
          <a:xfrm>
            <a:off x="3198511" y="3127617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02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1EFA64-3FF3-4447-80C8-F8FE308F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96" y="1806649"/>
            <a:ext cx="2979972" cy="19547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927973-3DA1-4C28-B563-BBB104AD77F6}"/>
              </a:ext>
            </a:extLst>
          </p:cNvPr>
          <p:cNvSpPr/>
          <p:nvPr/>
        </p:nvSpPr>
        <p:spPr>
          <a:xfrm rot="2900059">
            <a:off x="5227934" y="1807918"/>
            <a:ext cx="45719" cy="19522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419123" y="96144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선을 </a:t>
            </a:r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그어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예측하기 활동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261521" y="1815004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신발 사이즈와 키 사이의 관계가 나타나도록</a:t>
            </a:r>
            <a:endParaRPr lang="en-US" altLang="ko-KR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실을 그래프 위에 붙여봅시다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02076-9FF2-4CA5-AF06-F581E331D0F9}"/>
              </a:ext>
            </a:extLst>
          </p:cNvPr>
          <p:cNvSpPr txBox="1"/>
          <p:nvPr/>
        </p:nvSpPr>
        <p:spPr>
          <a:xfrm>
            <a:off x="261521" y="2481802"/>
            <a:ext cx="5856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실을 이리저리 움직이며 데이터의 관계를</a:t>
            </a:r>
            <a:endParaRPr lang="en-US" altLang="ko-KR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잘 설명하는 위치로 실을 고정합니다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809296-27A9-4DE7-887C-B45C7C4B9921}"/>
              </a:ext>
            </a:extLst>
          </p:cNvPr>
          <p:cNvSpPr txBox="1"/>
          <p:nvPr/>
        </p:nvSpPr>
        <p:spPr>
          <a:xfrm>
            <a:off x="261521" y="3186621"/>
            <a:ext cx="313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실을 붙일 때는 최대한 팽팽히 당겨 </a:t>
            </a:r>
            <a:endParaRPr lang="en-US" altLang="ko-KR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실이 곡선이 아닌 직선이 되도록 주의합니다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0169788-258C-4AEF-B00E-BD21A785C4F4}"/>
              </a:ext>
            </a:extLst>
          </p:cNvPr>
          <p:cNvSpPr/>
          <p:nvPr/>
        </p:nvSpPr>
        <p:spPr>
          <a:xfrm>
            <a:off x="5250794" y="2876485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13A293-5965-44C5-BFB3-77466AE9146D}"/>
              </a:ext>
            </a:extLst>
          </p:cNvPr>
          <p:cNvSpPr/>
          <p:nvPr/>
        </p:nvSpPr>
        <p:spPr>
          <a:xfrm>
            <a:off x="4763095" y="3152129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D4A425-29E9-4B86-A239-6C9298D52001}"/>
              </a:ext>
            </a:extLst>
          </p:cNvPr>
          <p:cNvSpPr/>
          <p:nvPr/>
        </p:nvSpPr>
        <p:spPr>
          <a:xfrm>
            <a:off x="5321243" y="2556403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75F3F2E-92B8-44CC-A1B0-EBC612C59F8A}"/>
              </a:ext>
            </a:extLst>
          </p:cNvPr>
          <p:cNvSpPr/>
          <p:nvPr/>
        </p:nvSpPr>
        <p:spPr>
          <a:xfrm>
            <a:off x="5647396" y="2322088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E2E83C1-FBD3-42CE-A208-B889764DA4D1}"/>
              </a:ext>
            </a:extLst>
          </p:cNvPr>
          <p:cNvSpPr/>
          <p:nvPr/>
        </p:nvSpPr>
        <p:spPr>
          <a:xfrm>
            <a:off x="4953593" y="2876866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1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419123" y="961444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선을 </a:t>
            </a:r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그어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예측하기 활동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261521" y="181500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신발 사이즈가 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240mm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학생의 키는</a:t>
            </a:r>
            <a:endParaRPr lang="en-US" altLang="ko-KR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몇 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cm</a:t>
            </a:r>
            <a:r>
              <a:rPr lang="ko-KR" altLang="en-US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일지 예측해봅시다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4D6D5-E7DE-418E-8331-E4A9A8A4D757}"/>
              </a:ext>
            </a:extLst>
          </p:cNvPr>
          <p:cNvSpPr/>
          <p:nvPr/>
        </p:nvSpPr>
        <p:spPr>
          <a:xfrm>
            <a:off x="261521" y="2313597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r>
              <a:rPr lang="en-US" altLang="ko-KR" sz="105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163cm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28C3378-B132-487D-AD0E-D19C2A33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96" y="1806649"/>
            <a:ext cx="2979972" cy="195475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8BCBA9-F10E-4058-B3E4-FCCC75399A88}"/>
              </a:ext>
            </a:extLst>
          </p:cNvPr>
          <p:cNvSpPr/>
          <p:nvPr/>
        </p:nvSpPr>
        <p:spPr>
          <a:xfrm rot="2900059">
            <a:off x="5227934" y="1807918"/>
            <a:ext cx="45719" cy="19522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2A1B76E-00DF-478A-8FDC-9F45AC2BD32D}"/>
              </a:ext>
            </a:extLst>
          </p:cNvPr>
          <p:cNvSpPr/>
          <p:nvPr/>
        </p:nvSpPr>
        <p:spPr>
          <a:xfrm>
            <a:off x="5250794" y="2876485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613AD64-885F-432A-88B2-C4077FDC39C0}"/>
              </a:ext>
            </a:extLst>
          </p:cNvPr>
          <p:cNvSpPr/>
          <p:nvPr/>
        </p:nvSpPr>
        <p:spPr>
          <a:xfrm>
            <a:off x="4763095" y="3152129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EE2E303-B79B-46E0-90E6-6F9E1765C448}"/>
              </a:ext>
            </a:extLst>
          </p:cNvPr>
          <p:cNvSpPr/>
          <p:nvPr/>
        </p:nvSpPr>
        <p:spPr>
          <a:xfrm>
            <a:off x="5321243" y="2556403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00685A8-CAD8-4A1F-81DE-B2994CC405BF}"/>
              </a:ext>
            </a:extLst>
          </p:cNvPr>
          <p:cNvSpPr/>
          <p:nvPr/>
        </p:nvSpPr>
        <p:spPr>
          <a:xfrm>
            <a:off x="5647396" y="2322088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6DE31D5-D6AE-4724-8D88-2EE03E395BEA}"/>
              </a:ext>
            </a:extLst>
          </p:cNvPr>
          <p:cNvSpPr/>
          <p:nvPr/>
        </p:nvSpPr>
        <p:spPr>
          <a:xfrm>
            <a:off x="4953593" y="2876866"/>
            <a:ext cx="45719" cy="477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연결선[R] 14">
            <a:extLst>
              <a:ext uri="{FF2B5EF4-FFF2-40B4-BE49-F238E27FC236}">
                <a16:creationId xmlns:a16="http://schemas.microsoft.com/office/drawing/2014/main" id="{466BEAA4-93D4-46C3-BAAA-0F34CE35D338}"/>
              </a:ext>
            </a:extLst>
          </p:cNvPr>
          <p:cNvCxnSpPr>
            <a:cxnSpLocks/>
          </p:cNvCxnSpPr>
          <p:nvPr/>
        </p:nvCxnSpPr>
        <p:spPr>
          <a:xfrm flipV="1">
            <a:off x="5493018" y="2530475"/>
            <a:ext cx="0" cy="970557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DF58BC2-1556-4D32-A598-98A06B308060}"/>
              </a:ext>
            </a:extLst>
          </p:cNvPr>
          <p:cNvCxnSpPr>
            <a:cxnSpLocks/>
          </p:cNvCxnSpPr>
          <p:nvPr/>
        </p:nvCxnSpPr>
        <p:spPr>
          <a:xfrm>
            <a:off x="4229248" y="2528231"/>
            <a:ext cx="1263770" cy="20552"/>
          </a:xfrm>
          <a:prstGeom prst="line">
            <a:avLst/>
          </a:prstGeom>
          <a:ln w="28575">
            <a:solidFill>
              <a:srgbClr val="00B0F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354509-F788-42A6-988E-993F1804D84F}"/>
              </a:ext>
            </a:extLst>
          </p:cNvPr>
          <p:cNvSpPr/>
          <p:nvPr/>
        </p:nvSpPr>
        <p:spPr>
          <a:xfrm>
            <a:off x="3597250" y="2415322"/>
            <a:ext cx="4491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163</a:t>
            </a:r>
            <a:endParaRPr lang="ko-KR" altLang="en-US" dirty="0">
              <a:solidFill>
                <a:srgbClr val="00B0F0"/>
              </a:solidFill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65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3355274" y="11519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1022904" y="1885639"/>
            <a:ext cx="5269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어떤 대상이 여러 그룹 중 </a:t>
            </a:r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어떤 그룹에 해당되는지</a:t>
            </a:r>
            <a:endParaRPr lang="en-US" altLang="ko-KR" sz="2000" b="1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판단하여 구분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하는 것</a:t>
            </a:r>
          </a:p>
        </p:txBody>
      </p:sp>
    </p:spTree>
    <p:extLst>
      <p:ext uri="{BB962C8B-B14F-4D97-AF65-F5344CB8AC3E}">
        <p14:creationId xmlns:p14="http://schemas.microsoft.com/office/powerpoint/2010/main" val="23208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DD872-BEE6-4D0A-A45B-0636839A0DC4}"/>
              </a:ext>
            </a:extLst>
          </p:cNvPr>
          <p:cNvSpPr txBox="1"/>
          <p:nvPr/>
        </p:nvSpPr>
        <p:spPr>
          <a:xfrm>
            <a:off x="529317" y="1872734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남자인지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여자인지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E0D1-62E0-4FCD-8BA1-F4C08FDC38AC}"/>
              </a:ext>
            </a:extLst>
          </p:cNvPr>
          <p:cNvSpPr txBox="1"/>
          <p:nvPr/>
        </p:nvSpPr>
        <p:spPr>
          <a:xfrm>
            <a:off x="844307" y="2774818"/>
            <a:ext cx="182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고양이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강아지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앵무새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토끼 분류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D2A99-1A88-48FA-9665-A0A09139B23B}"/>
              </a:ext>
            </a:extLst>
          </p:cNvPr>
          <p:cNvSpPr txBox="1"/>
          <p:nvPr/>
        </p:nvSpPr>
        <p:spPr>
          <a:xfrm>
            <a:off x="4880138" y="1872734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이중 분류</a:t>
            </a:r>
            <a:endParaRPr lang="ko-KR" altLang="en-US" sz="1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24561-FFBD-445B-9026-43592AE31D77}"/>
              </a:ext>
            </a:extLst>
          </p:cNvPr>
          <p:cNvSpPr txBox="1"/>
          <p:nvPr/>
        </p:nvSpPr>
        <p:spPr>
          <a:xfrm>
            <a:off x="4880138" y="2917309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다중 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D3A6C9-E425-421E-A409-72B9BBC0315D}"/>
              </a:ext>
            </a:extLst>
          </p:cNvPr>
          <p:cNvSpPr txBox="1"/>
          <p:nvPr/>
        </p:nvSpPr>
        <p:spPr>
          <a:xfrm>
            <a:off x="3355274" y="11519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2B7CAD5-6544-4478-BC70-6E0A6FB367D9}"/>
              </a:ext>
            </a:extLst>
          </p:cNvPr>
          <p:cNvSpPr/>
          <p:nvPr/>
        </p:nvSpPr>
        <p:spPr>
          <a:xfrm>
            <a:off x="3334435" y="1968873"/>
            <a:ext cx="646332" cy="1846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93D529-1E9F-4834-AA74-8B0839ACF815}"/>
              </a:ext>
            </a:extLst>
          </p:cNvPr>
          <p:cNvSpPr/>
          <p:nvPr/>
        </p:nvSpPr>
        <p:spPr>
          <a:xfrm>
            <a:off x="3334435" y="3005651"/>
            <a:ext cx="646332" cy="1846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44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2935294" y="79323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의사결정트리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00D85A-FB8A-4F1E-85D2-1924A0E2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0" y="1288799"/>
            <a:ext cx="4249841" cy="23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C1676-6DCE-4CF8-A6B5-1358D8723DD6}"/>
              </a:ext>
            </a:extLst>
          </p:cNvPr>
          <p:cNvSpPr txBox="1"/>
          <p:nvPr/>
        </p:nvSpPr>
        <p:spPr>
          <a:xfrm>
            <a:off x="1146906" y="1752747"/>
            <a:ext cx="4486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분류하고자 하는 대상은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BE652B-E6F2-4F8B-A516-71749EAABCC8}"/>
              </a:ext>
            </a:extLst>
          </p:cNvPr>
          <p:cNvSpPr/>
          <p:nvPr/>
        </p:nvSpPr>
        <p:spPr>
          <a:xfrm>
            <a:off x="1146906" y="2642973"/>
            <a:ext cx="4142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대상을 분류하는 데 필요한 기준들을 생각해봅시다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4DC9F-C337-4DD9-8589-FB04CCB6E93C}"/>
              </a:ext>
            </a:extLst>
          </p:cNvPr>
          <p:cNvSpPr txBox="1"/>
          <p:nvPr/>
        </p:nvSpPr>
        <p:spPr>
          <a:xfrm>
            <a:off x="1474950" y="2179229"/>
            <a:ext cx="448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멜론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바나나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수박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오렌지</a:t>
            </a: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09ACA-7373-4694-8D8C-4E759E5E3B3A}"/>
              </a:ext>
            </a:extLst>
          </p:cNvPr>
          <p:cNvSpPr txBox="1"/>
          <p:nvPr/>
        </p:nvSpPr>
        <p:spPr>
          <a:xfrm>
            <a:off x="1474951" y="3049399"/>
            <a:ext cx="467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둥근 모양인가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?,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껍질에 줄무늬가 있는가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?, 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껍질이 주황색인가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6E-A8F5-4EE2-B51A-B5DDEF87C363}"/>
              </a:ext>
            </a:extLst>
          </p:cNvPr>
          <p:cNvSpPr txBox="1"/>
          <p:nvPr/>
        </p:nvSpPr>
        <p:spPr>
          <a:xfrm>
            <a:off x="1869289" y="978187"/>
            <a:ext cx="357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의사결정트리로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다중 분류 문제 해결하기</a:t>
            </a:r>
          </a:p>
        </p:txBody>
      </p:sp>
    </p:spTree>
    <p:extLst>
      <p:ext uri="{BB962C8B-B14F-4D97-AF65-F5344CB8AC3E}">
        <p14:creationId xmlns:p14="http://schemas.microsoft.com/office/powerpoint/2010/main" val="117953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3DC8A5-010C-4DDE-BFD5-D0060F28D70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2091A-9053-43A3-8050-EFDA94DCC0A7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0A120DAB-6362-4F23-8D1B-D936B35E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85966"/>
              </p:ext>
            </p:extLst>
          </p:nvPr>
        </p:nvGraphicFramePr>
        <p:xfrm>
          <a:off x="187881" y="791256"/>
          <a:ext cx="6984395" cy="2562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197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4197097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333451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5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6554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예측과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알아보기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악성 댓글을 차단하는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알아보기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예측과 분류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예측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분류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실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테이프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543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지도학습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텍스트분류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프로그램 만들기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악성 댓글을 차단하는 인공지능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프로그램 만들기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431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인공지능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프로그램 만들기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(2)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악성 댓글을 차단하는 인공지능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클린봇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프로그램 발전시키기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375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분류와 데이터 편향성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학습 데이터가 인공지능에 미치는 영향 알아보기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골든벨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6E-A8F5-4EE2-B51A-B5DDEF87C363}"/>
              </a:ext>
            </a:extLst>
          </p:cNvPr>
          <p:cNvSpPr txBox="1"/>
          <p:nvPr/>
        </p:nvSpPr>
        <p:spPr>
          <a:xfrm>
            <a:off x="1591971" y="978187"/>
            <a:ext cx="4131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의사결정트리를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이용하여 대상을 분류해봅시다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D1ACD3-1AB9-4D5F-A0F4-090ED45659AE}"/>
              </a:ext>
            </a:extLst>
          </p:cNvPr>
          <p:cNvSpPr/>
          <p:nvPr/>
        </p:nvSpPr>
        <p:spPr>
          <a:xfrm>
            <a:off x="3214530" y="1516642"/>
            <a:ext cx="889165" cy="260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B04A9-26EC-434F-A8EC-747117081A49}"/>
              </a:ext>
            </a:extLst>
          </p:cNvPr>
          <p:cNvSpPr txBox="1"/>
          <p:nvPr/>
        </p:nvSpPr>
        <p:spPr>
          <a:xfrm>
            <a:off x="3050193" y="1539212"/>
            <a:ext cx="1217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둥근 모양인가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5C0683-7073-4BEF-BA6E-EE0F489EB500}"/>
              </a:ext>
            </a:extLst>
          </p:cNvPr>
          <p:cNvCxnSpPr>
            <a:cxnSpLocks/>
          </p:cNvCxnSpPr>
          <p:nvPr/>
        </p:nvCxnSpPr>
        <p:spPr>
          <a:xfrm flipH="1">
            <a:off x="3214530" y="1815653"/>
            <a:ext cx="253967" cy="243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6AF40A9-2B23-4DF8-9A3D-537E7984BFAD}"/>
              </a:ext>
            </a:extLst>
          </p:cNvPr>
          <p:cNvCxnSpPr>
            <a:cxnSpLocks/>
          </p:cNvCxnSpPr>
          <p:nvPr/>
        </p:nvCxnSpPr>
        <p:spPr>
          <a:xfrm>
            <a:off x="3887129" y="1820704"/>
            <a:ext cx="248625" cy="228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C2BA76-25E1-4BBB-AC02-0C7BB23C4137}"/>
              </a:ext>
            </a:extLst>
          </p:cNvPr>
          <p:cNvSpPr/>
          <p:nvPr/>
        </p:nvSpPr>
        <p:spPr>
          <a:xfrm>
            <a:off x="2618107" y="2152695"/>
            <a:ext cx="843053" cy="308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0E1DB4-6F4F-4E50-9BEC-FB5B45885864}"/>
              </a:ext>
            </a:extLst>
          </p:cNvPr>
          <p:cNvSpPr txBox="1"/>
          <p:nvPr/>
        </p:nvSpPr>
        <p:spPr>
          <a:xfrm>
            <a:off x="2428161" y="2140374"/>
            <a:ext cx="1222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껍질에 줄무늬가</a:t>
            </a:r>
            <a:endParaRPr lang="en-US" altLang="ko-KR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있는가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C7FF34-66E8-40CF-97EC-9E8EAF65B720}"/>
              </a:ext>
            </a:extLst>
          </p:cNvPr>
          <p:cNvCxnSpPr>
            <a:cxnSpLocks/>
          </p:cNvCxnSpPr>
          <p:nvPr/>
        </p:nvCxnSpPr>
        <p:spPr>
          <a:xfrm flipH="1">
            <a:off x="2618107" y="2530167"/>
            <a:ext cx="210240" cy="212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B042-8CC1-4B75-A9E5-981F466C9853}"/>
              </a:ext>
            </a:extLst>
          </p:cNvPr>
          <p:cNvCxnSpPr>
            <a:cxnSpLocks/>
          </p:cNvCxnSpPr>
          <p:nvPr/>
        </p:nvCxnSpPr>
        <p:spPr>
          <a:xfrm>
            <a:off x="3237806" y="2525523"/>
            <a:ext cx="206632" cy="206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0C5D1D-AF9E-4197-A5AD-C69A21FF2AB0}"/>
              </a:ext>
            </a:extLst>
          </p:cNvPr>
          <p:cNvSpPr txBox="1"/>
          <p:nvPr/>
        </p:nvSpPr>
        <p:spPr>
          <a:xfrm>
            <a:off x="2954233" y="2886531"/>
            <a:ext cx="1217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껍질이 주황색인가</a:t>
            </a:r>
            <a:r>
              <a:rPr lang="en-US" altLang="ko-KR" sz="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A4667C-8826-4CE7-835E-9E6AEE726CD4}"/>
              </a:ext>
            </a:extLst>
          </p:cNvPr>
          <p:cNvSpPr/>
          <p:nvPr/>
        </p:nvSpPr>
        <p:spPr>
          <a:xfrm>
            <a:off x="3077963" y="2860762"/>
            <a:ext cx="940242" cy="269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1F1D27-AD55-4512-A793-71667E107C0D}"/>
              </a:ext>
            </a:extLst>
          </p:cNvPr>
          <p:cNvCxnSpPr>
            <a:cxnSpLocks/>
          </p:cNvCxnSpPr>
          <p:nvPr/>
        </p:nvCxnSpPr>
        <p:spPr>
          <a:xfrm flipH="1">
            <a:off x="3211883" y="3201624"/>
            <a:ext cx="167734" cy="23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8AE180-7F07-4CA1-A270-F2212A680251}"/>
              </a:ext>
            </a:extLst>
          </p:cNvPr>
          <p:cNvCxnSpPr>
            <a:cxnSpLocks/>
          </p:cNvCxnSpPr>
          <p:nvPr/>
        </p:nvCxnSpPr>
        <p:spPr>
          <a:xfrm>
            <a:off x="3765916" y="3208532"/>
            <a:ext cx="193781" cy="226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F687DC-7A4B-4763-8ED6-4DA4AAA5E877}"/>
              </a:ext>
            </a:extLst>
          </p:cNvPr>
          <p:cNvSpPr/>
          <p:nvPr/>
        </p:nvSpPr>
        <p:spPr>
          <a:xfrm>
            <a:off x="2831944" y="1900354"/>
            <a:ext cx="2904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39BE00-5A60-4724-B34F-DCA4D264CD53}"/>
              </a:ext>
            </a:extLst>
          </p:cNvPr>
          <p:cNvSpPr/>
          <p:nvPr/>
        </p:nvSpPr>
        <p:spPr>
          <a:xfrm>
            <a:off x="4192794" y="1900354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아니오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B7DF6E-8B25-4874-8EC1-20484110753D}"/>
              </a:ext>
            </a:extLst>
          </p:cNvPr>
          <p:cNvSpPr/>
          <p:nvPr/>
        </p:nvSpPr>
        <p:spPr>
          <a:xfrm>
            <a:off x="2204013" y="2576642"/>
            <a:ext cx="2904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2E9415-2A42-4A6B-82B4-4D8DF0AF7B5A}"/>
              </a:ext>
            </a:extLst>
          </p:cNvPr>
          <p:cNvSpPr/>
          <p:nvPr/>
        </p:nvSpPr>
        <p:spPr>
          <a:xfrm>
            <a:off x="2798249" y="3268986"/>
            <a:ext cx="2904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5BD6BC-A05B-4A0A-B3F8-21716F796248}"/>
              </a:ext>
            </a:extLst>
          </p:cNvPr>
          <p:cNvSpPr/>
          <p:nvPr/>
        </p:nvSpPr>
        <p:spPr>
          <a:xfrm>
            <a:off x="3494021" y="2579155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아니오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FDFF0C-F78B-4166-8FCA-4923D130C0AA}"/>
              </a:ext>
            </a:extLst>
          </p:cNvPr>
          <p:cNvSpPr/>
          <p:nvPr/>
        </p:nvSpPr>
        <p:spPr>
          <a:xfrm>
            <a:off x="4082961" y="3268986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아니오</a:t>
            </a:r>
            <a:endParaRPr lang="ko-KR" altLang="en-US" sz="900" b="1" dirty="0">
              <a:ea typeface="나눔스퀘어라운드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1C952F-2FBC-4E06-BD2B-A86EC6E813A1}"/>
              </a:ext>
            </a:extLst>
          </p:cNvPr>
          <p:cNvSpPr/>
          <p:nvPr/>
        </p:nvSpPr>
        <p:spPr>
          <a:xfrm>
            <a:off x="4192794" y="2154270"/>
            <a:ext cx="5549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바나나</a:t>
            </a:r>
            <a:endParaRPr lang="ko-KR" altLang="en-US" sz="1000" dirty="0">
              <a:solidFill>
                <a:srgbClr val="FF0000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C4A065-9E89-4A48-B752-69FD74429BB8}"/>
              </a:ext>
            </a:extLst>
          </p:cNvPr>
          <p:cNvSpPr/>
          <p:nvPr/>
        </p:nvSpPr>
        <p:spPr>
          <a:xfrm>
            <a:off x="2155898" y="2813382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수박</a:t>
            </a:r>
            <a:endParaRPr lang="ko-KR" altLang="en-US" sz="1000" dirty="0">
              <a:solidFill>
                <a:srgbClr val="FF0000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6CF368-C6A7-40B2-A9D0-F063205D5CD2}"/>
              </a:ext>
            </a:extLst>
          </p:cNvPr>
          <p:cNvSpPr/>
          <p:nvPr/>
        </p:nvSpPr>
        <p:spPr>
          <a:xfrm>
            <a:off x="2686371" y="3515705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오렌지</a:t>
            </a:r>
            <a:endParaRPr lang="ko-KR" altLang="en-US" sz="1000" dirty="0">
              <a:solidFill>
                <a:srgbClr val="FF0000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3B5AAE-ED30-4604-A816-8F9F6C16E146}"/>
              </a:ext>
            </a:extLst>
          </p:cNvPr>
          <p:cNvSpPr/>
          <p:nvPr/>
        </p:nvSpPr>
        <p:spPr>
          <a:xfrm>
            <a:off x="4124640" y="3518040"/>
            <a:ext cx="418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멜론</a:t>
            </a:r>
            <a:endParaRPr lang="ko-KR" altLang="en-US" sz="1000" dirty="0">
              <a:solidFill>
                <a:srgbClr val="FF0000"/>
              </a:solidFill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04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1002997" y="1545622"/>
            <a:ext cx="6619662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이란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데이터의 값을 분석하여 주어진 값에 대한 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결과 값을 맞히고자 하는 것입니다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1001686" y="2564909"/>
            <a:ext cx="5309206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대상이 여러 개의 그룹 중 어느 그룹에 속하는지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판단하여 구분하는 것을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합니다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9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1002997" y="1545622"/>
            <a:ext cx="6619662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이란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데이터의 값을 분석하여 주어진 값에 대한 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결과 값을 맞히고자 하는 것입니다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1001686" y="2564909"/>
            <a:ext cx="5309206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대상이 여러 개의 그룹 중 어느 그룹에 속하는지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판단하여 구분하는 것을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합니다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1557685" y="1645399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</a:t>
            </a:r>
            <a:endParaRPr lang="ko-KR" altLang="en-US" sz="1400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56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1002997" y="1545622"/>
            <a:ext cx="6619662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이란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데이터의 값을 분석하여 주어진 값에 대한 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결과 값을 맞히고자 하는 것입니다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1001686" y="2564909"/>
            <a:ext cx="5309206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대상이 여러 개의 그룹 중 어느 그룹에 속하는지</a:t>
            </a:r>
            <a:endParaRPr lang="en-US" altLang="ko-KR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판단하여 구분하는 것을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)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합니다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1557685" y="1645399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</a:t>
            </a:r>
            <a:endParaRPr lang="ko-KR" altLang="en-US" sz="1400" dirty="0"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AC1346-DE33-4B62-807B-E2C12F4CE187}"/>
              </a:ext>
            </a:extLst>
          </p:cNvPr>
          <p:cNvSpPr/>
          <p:nvPr/>
        </p:nvSpPr>
        <p:spPr>
          <a:xfrm>
            <a:off x="3541243" y="3044658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분류</a:t>
            </a:r>
            <a:endParaRPr lang="ko-KR" altLang="en-US" sz="1400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67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229583"/>
            <a:ext cx="6619662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아래 문제는 예측과 분류 중 어느 것과 관련된 문제일까요</a:t>
            </a:r>
            <a:r>
              <a:rPr lang="en-US" altLang="ko-KR" sz="1600" b="1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C845DF-4156-46CD-8347-424071A7DA3E}"/>
              </a:ext>
            </a:extLst>
          </p:cNvPr>
          <p:cNvSpPr/>
          <p:nvPr/>
        </p:nvSpPr>
        <p:spPr>
          <a:xfrm>
            <a:off x="547234" y="1764838"/>
            <a:ext cx="6220732" cy="15994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65B08-2921-43F6-B266-96D2863D3902}"/>
              </a:ext>
            </a:extLst>
          </p:cNvPr>
          <p:cNvSpPr/>
          <p:nvPr/>
        </p:nvSpPr>
        <p:spPr>
          <a:xfrm>
            <a:off x="749083" y="1857557"/>
            <a:ext cx="5814412" cy="1394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친구들과 재미있게 놀고 집으로 돌아온 지민이는 갈증이 나서 냉장고 문을 열었습니다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시원한 오렌지 주스를 마시려는 지민이에게 어머니께서 “우유를 </a:t>
            </a:r>
            <a:r>
              <a:rPr lang="ko-KR" altLang="en-US" sz="1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마시렴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우유를 많이 마셔야 키가 </a:t>
            </a:r>
            <a:r>
              <a:rPr lang="ko-KR" altLang="en-US" sz="1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큰단다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.”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말씀하셨습니다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키가 크고 싶은 지민이는 어머니 말씀대로 우유를 마시다가 문득 궁금한 점이 생겼습니다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우유를 매일 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</a:t>
            </a:r>
            <a:r>
              <a:rPr lang="en" altLang="ko-Kore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ml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씩 마시면 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뒤 나는 키가 몇 </a:t>
            </a:r>
            <a:r>
              <a:rPr lang="en" altLang="ko-Kore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일까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 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인공지능으로 맞혀볼 수 있을까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?’</a:t>
            </a:r>
            <a:r>
              <a:rPr lang="en-US" altLang="ko-KR" sz="1100" dirty="0">
                <a:ea typeface="나눔스퀘어라운드 Bold" panose="020B0600000101010101" pitchFamily="50" charset="-127"/>
              </a:rPr>
              <a:t> </a:t>
            </a:r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74783-CE60-4ECB-930E-F069462B7155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22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229583"/>
            <a:ext cx="6619662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아래 문제는 예측과 분류 중 어느 것과 관련된 문제일까요</a:t>
            </a:r>
            <a:r>
              <a:rPr lang="en-US" altLang="ko-KR" sz="1600" b="1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C845DF-4156-46CD-8347-424071A7DA3E}"/>
              </a:ext>
            </a:extLst>
          </p:cNvPr>
          <p:cNvSpPr/>
          <p:nvPr/>
        </p:nvSpPr>
        <p:spPr>
          <a:xfrm>
            <a:off x="547234" y="1764838"/>
            <a:ext cx="6220732" cy="15994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265B08-2921-43F6-B266-96D2863D3902}"/>
              </a:ext>
            </a:extLst>
          </p:cNvPr>
          <p:cNvSpPr/>
          <p:nvPr/>
        </p:nvSpPr>
        <p:spPr>
          <a:xfrm>
            <a:off x="749083" y="1857557"/>
            <a:ext cx="5814412" cy="1394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친구들과 재미있게 놀고 집으로 돌아온 지민이는 갈증이 나서 냉장고 문을 열었습니다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시원한 오렌지 주스를 마시려는 지민이에게 어머니께서 “우유를 </a:t>
            </a:r>
            <a:r>
              <a:rPr lang="ko-KR" altLang="en-US" sz="1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마시렴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우유를 많이 마셔야 키가 </a:t>
            </a:r>
            <a:r>
              <a:rPr lang="ko-KR" altLang="en-US" sz="1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큰단다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.”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라고 말씀하셨습니다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키가 크고 싶은 지민이는 어머니 말씀대로 우유를 마시다가 문득 궁금한 점이 생겼습니다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우유를 매일 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</a:t>
            </a:r>
            <a:r>
              <a:rPr lang="en" altLang="ko-Kore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ml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씩 마시면 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뒤 나는 키가 몇 </a:t>
            </a:r>
            <a:r>
              <a:rPr lang="en" altLang="ko-Kore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일까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 </a:t>
            </a:r>
            <a:r>
              <a:rPr lang="ko-KR" altLang="en-US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인공지능으로 맞혀볼 수 있을까</a:t>
            </a:r>
            <a:r>
              <a:rPr lang="en-US" altLang="ko-KR" sz="1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?’</a:t>
            </a:r>
            <a:r>
              <a:rPr lang="en-US" altLang="ko-KR" sz="1100" dirty="0">
                <a:ea typeface="나눔스퀘어라운드 Bold" panose="020B0600000101010101" pitchFamily="50" charset="-127"/>
              </a:rPr>
              <a:t> </a:t>
            </a:r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3DA526-635E-4728-8DE2-2F8B091ADDFF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6DDD4-6B53-4FFE-A78E-5942561A78B1}"/>
              </a:ext>
            </a:extLst>
          </p:cNvPr>
          <p:cNvSpPr/>
          <p:nvPr/>
        </p:nvSpPr>
        <p:spPr>
          <a:xfrm>
            <a:off x="5697851" y="3486805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예측</a:t>
            </a:r>
            <a:endParaRPr lang="ko-KR" altLang="en-US" sz="1400" b="1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44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553673" y="391646"/>
            <a:ext cx="6207854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엔트리로 인공지능 </a:t>
            </a:r>
            <a:r>
              <a:rPr lang="ko-KR" altLang="en-US" sz="1800" b="1" kern="100" spc="-3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</a:t>
            </a: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프로그램을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 봅시다</a:t>
            </a:r>
            <a:r>
              <a:rPr lang="en-US" altLang="ko-KR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4D07D-74CA-4001-A9CB-A2DBDF369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077" b="98000" l="53835" r="91214">
                        <a14:foregroundMark x1="58526" y1="57231" x2="59568" y2="57077"/>
                        <a14:foregroundMark x1="59345" y1="62462" x2="59270" y2="64615"/>
                        <a14:foregroundMark x1="60685" y1="61846" x2="60685" y2="64000"/>
                        <a14:foregroundMark x1="59866" y1="64923" x2="59121" y2="69385"/>
                        <a14:foregroundMark x1="58824" y1="70615" x2="58600" y2="74615"/>
                        <a14:foregroundMark x1="58228" y1="70462" x2="60462" y2="81077"/>
                        <a14:foregroundMark x1="59866" y1="70462" x2="60611" y2="78462"/>
                        <a14:foregroundMark x1="59121" y1="69846" x2="60611" y2="82308"/>
                        <a14:foregroundMark x1="57707" y1="78000" x2="56739" y2="83692"/>
                        <a14:foregroundMark x1="53909" y1="76923" x2="54430" y2="83385"/>
                        <a14:foregroundMark x1="58004" y1="95538" x2="60685" y2="96462"/>
                        <a14:foregroundMark x1="72897" y1="73077" x2="74311" y2="77692"/>
                        <a14:foregroundMark x1="72226" y1="57077" x2="73343" y2="57077"/>
                        <a14:foregroundMark x1="79151" y1="86462" x2="79449" y2="92000"/>
                        <a14:foregroundMark x1="80268" y1="90769" x2="80566" y2="92923"/>
                        <a14:foregroundMark x1="73194" y1="71538" x2="73790" y2="75846"/>
                        <a14:foregroundMark x1="69993" y1="97231" x2="73641" y2="98000"/>
                        <a14:foregroundMark x1="58898" y1="60769" x2="58898" y2="64308"/>
                        <a14:foregroundMark x1="58079" y1="57385" x2="58526" y2="59538"/>
                        <a14:backgroundMark x1="90097" y1="80769" x2="91363" y2="85231"/>
                      </a14:backgroundRemoval>
                    </a14:imgEffect>
                  </a14:imgLayer>
                </a14:imgProps>
              </a:ext>
            </a:extLst>
          </a:blip>
          <a:srcRect l="51426" t="52831" r="17873" b="1632"/>
          <a:stretch/>
        </p:blipFill>
        <p:spPr>
          <a:xfrm flipH="1">
            <a:off x="4892842" y="2375893"/>
            <a:ext cx="2422358" cy="1738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968B43-D85C-4E74-BC85-5549F4435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2" y="117960"/>
            <a:ext cx="956880" cy="9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185609" y="1044575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악성 댓글을 판단하여 차단하는 </a:t>
            </a:r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클린봇은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just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예측과 분류 중 무엇이 적용된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F89292-6AE9-4EB7-8B5E-1BF2A20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9" y="1902091"/>
            <a:ext cx="3104431" cy="14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1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48C90-5867-4824-B98F-35D0B0ED9F55}"/>
              </a:ext>
            </a:extLst>
          </p:cNvPr>
          <p:cNvSpPr txBox="1"/>
          <p:nvPr/>
        </p:nvSpPr>
        <p:spPr>
          <a:xfrm>
            <a:off x="1185609" y="1044575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악성 댓글을 판단하여 차단하는 </a:t>
            </a:r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클린봇은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just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예측과 분류 중 무엇이 적용된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098DC2-6C0C-4A12-B3BA-FDA78572066B}"/>
              </a:ext>
            </a:extLst>
          </p:cNvPr>
          <p:cNvSpPr/>
          <p:nvPr/>
        </p:nvSpPr>
        <p:spPr>
          <a:xfrm>
            <a:off x="4796274" y="242389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분류</a:t>
            </a:r>
            <a:endParaRPr kumimoji="1" lang="ko-Kore-KR" altLang="en-US" sz="2000" b="1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0BCBC-3BC0-4D0E-9374-A4A0099DC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9" y="1902091"/>
            <a:ext cx="3104431" cy="14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F9EE3-D506-473D-8FB8-B685956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10" y="1180148"/>
            <a:ext cx="4109780" cy="19970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E77E76-8E8F-4787-870B-433CC6377D58}"/>
              </a:ext>
            </a:extLst>
          </p:cNvPr>
          <p:cNvSpPr/>
          <p:nvPr/>
        </p:nvSpPr>
        <p:spPr>
          <a:xfrm>
            <a:off x="2812657" y="3459469"/>
            <a:ext cx="16898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http://naver.me/5HvHbvVG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1315D0-E8C6-4AEE-8959-49360CB0F8FD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B63E7-001E-4EC5-80E8-D53766A7CC40}"/>
              </a:ext>
            </a:extLst>
          </p:cNvPr>
          <p:cNvSpPr txBox="1"/>
          <p:nvPr/>
        </p:nvSpPr>
        <p:spPr>
          <a:xfrm>
            <a:off x="738275" y="465610"/>
            <a:ext cx="58386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예측과 분류에 대해 알아봅시다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D151C5-308D-4F09-868F-40A6F965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42" y="67051"/>
            <a:ext cx="797118" cy="7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6F6F4-F157-4E71-B355-FE6D2501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343" y="1514253"/>
            <a:ext cx="1990514" cy="12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1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47D39-05BD-46FD-A166-4259C1F3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" y="1552579"/>
            <a:ext cx="3968751" cy="1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9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6F0ABE-B254-4C72-B842-BE592E8C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9" y="1322292"/>
            <a:ext cx="3293063" cy="17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2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49A3C-0435-4BA5-A964-0E0F7E58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46" y="1386585"/>
            <a:ext cx="2287108" cy="19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73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83D161-FB6E-44DA-B857-C1D1A70E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46" y="1386585"/>
            <a:ext cx="2302964" cy="19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C93E1-BC58-4846-A331-4359F090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72" y="1726305"/>
            <a:ext cx="2350656" cy="8158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37B078-B145-4C2B-BF0F-C27943150845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784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4185B6-9521-47AF-B9FB-E209866B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79" y="1684318"/>
            <a:ext cx="3214042" cy="10421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22507F-35C0-4426-9842-C4B01D885BD4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0913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7C33E-09D2-4646-A1E3-E0B59245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0" y="1640995"/>
            <a:ext cx="3039120" cy="11713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955947-63B0-4713-8D7D-9485C0766066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09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1F168-5A75-458C-9988-168BEEC1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45" y="1439819"/>
            <a:ext cx="3149310" cy="14893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89AACC-392E-4AE6-A9B3-F835DD926F25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012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9760B-8877-42FA-A5B2-CDF01D8B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403" y="1440679"/>
            <a:ext cx="2964394" cy="16612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F71EFE-AA26-4FCF-B995-2C76C51691BB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046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6E0E7-4062-44BB-A542-F8BF0AC12E7C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498E42-BAAB-4BB8-A552-1A8219DA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51" y="1479490"/>
            <a:ext cx="5138699" cy="16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8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2B89A-729A-4ED9-A1E3-6D05EDBC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933" y="1308258"/>
            <a:ext cx="2689335" cy="24372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049869-A535-4DD8-ADA8-B21A3D838A46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38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1D4CDE-6387-4128-8AE0-0BAF7110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983" y="1216389"/>
            <a:ext cx="2667234" cy="27172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DD5957-954B-4C70-8398-49041B757570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412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EAE6E-C7D3-40E1-A3F4-23BAA16AD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74" y="1276159"/>
            <a:ext cx="2583853" cy="26724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0CE9B7-665E-45B6-8F4F-CE151682BAA8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19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1B1F7-A46C-4C6A-9A65-6FE5D9F7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50" y="1060098"/>
            <a:ext cx="2710101" cy="28417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3266-F8DC-4505-9BB0-6C50D0C61047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4047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28A6A9-1B52-4D40-ABCE-A005C47C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48" y="1760165"/>
            <a:ext cx="2658202" cy="697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33D54-F47D-4DFD-BBAC-806443B371AF}"/>
              </a:ext>
            </a:extLst>
          </p:cNvPr>
          <p:cNvSpPr/>
          <p:nvPr/>
        </p:nvSpPr>
        <p:spPr>
          <a:xfrm>
            <a:off x="0" y="984721"/>
            <a:ext cx="2453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&lt;‘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클린봇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버튼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780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515F3-1030-413D-A0C0-CBEAF5EB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90" y="1287370"/>
            <a:ext cx="3505021" cy="189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1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8609" y="3769029"/>
            <a:ext cx="13311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30" dirty="0">
                <a:solidFill>
                  <a:schemeClr val="bg1">
                    <a:lumMod val="50000"/>
                    <a:alpha val="8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네이버와 함께하는 인공지능 수업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305480" y="1759558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사용하였나요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959702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4E465D1A-51FF-409E-95FA-05CD73604C9A}"/>
              </a:ext>
            </a:extLst>
          </p:cNvPr>
          <p:cNvCxnSpPr>
            <a:cxnSpLocks/>
          </p:cNvCxnSpPr>
          <p:nvPr/>
        </p:nvCxnSpPr>
        <p:spPr>
          <a:xfrm>
            <a:off x="1819922" y="14992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381612" y="391646"/>
            <a:ext cx="655197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</a:t>
            </a:r>
            <a:r>
              <a:rPr lang="ko-KR" altLang="en-US" sz="1800" b="1" kern="100" spc="-3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</a:t>
            </a: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프로그램을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 봅시다</a:t>
            </a:r>
            <a:r>
              <a:rPr lang="en-US" altLang="ko-KR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27631-ECF4-49AF-8467-424BEC50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2552700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2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8609" y="3769029"/>
            <a:ext cx="13311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30" dirty="0">
                <a:solidFill>
                  <a:schemeClr val="bg1">
                    <a:lumMod val="50000"/>
                    <a:alpha val="8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네이버와 함께하는 인공지능 수업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3769" y="1002738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1850" y="1788624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2" name="직선 연결선[R] 10">
            <a:extLst>
              <a:ext uri="{FF2B5EF4-FFF2-40B4-BE49-F238E27FC236}">
                <a16:creationId xmlns:a16="http://schemas.microsoft.com/office/drawing/2014/main" id="{D48C5D69-E203-4A23-9FEC-C9411AB79458}"/>
              </a:ext>
            </a:extLst>
          </p:cNvPr>
          <p:cNvCxnSpPr>
            <a:cxnSpLocks/>
          </p:cNvCxnSpPr>
          <p:nvPr/>
        </p:nvCxnSpPr>
        <p:spPr>
          <a:xfrm>
            <a:off x="1819922" y="14992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7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E603F-CA26-467C-B732-FF790B7B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0" y="1359133"/>
            <a:ext cx="3429020" cy="19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74E75-EC39-4B7B-9ACD-3F9151BFE967}"/>
              </a:ext>
            </a:extLst>
          </p:cNvPr>
          <p:cNvSpPr txBox="1"/>
          <p:nvPr/>
        </p:nvSpPr>
        <p:spPr>
          <a:xfrm>
            <a:off x="2258876" y="793234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클린봇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D405B8-7535-4607-877D-531A2E8D9B38}"/>
              </a:ext>
            </a:extLst>
          </p:cNvPr>
          <p:cNvSpPr/>
          <p:nvPr/>
        </p:nvSpPr>
        <p:spPr>
          <a:xfrm>
            <a:off x="1890930" y="3454712"/>
            <a:ext cx="353334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u="sng" dirty="0">
                <a:solidFill>
                  <a:srgbClr val="80008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https://www.youtube.com/watch?v=kUMmJ7yi90k</a:t>
            </a:r>
            <a:endParaRPr lang="en" altLang="ko-Kore-KR" dirty="0">
              <a:solidFill>
                <a:srgbClr val="80008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3B1FF-9D5A-4886-A36F-2AB528A1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27" y="1364662"/>
            <a:ext cx="3440946" cy="18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19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1DD74-25BE-4BB4-9E43-E0290D97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30" y="812131"/>
            <a:ext cx="1557541" cy="29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3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E6CAF1-A6D2-440A-8858-D9B9EC0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29" y="817122"/>
            <a:ext cx="1557541" cy="29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64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7B49C6-054D-4F8D-85EB-FD2010A0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06" y="1576388"/>
            <a:ext cx="2488189" cy="12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6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7DDDFE-9BB7-48FE-8FAC-ACF326DF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3" y="1466850"/>
            <a:ext cx="2428875" cy="18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8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CDEB3B-E948-498A-895F-95B5B76A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67" y="1123890"/>
            <a:ext cx="282786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05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64999-973A-4955-9B35-F1911626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37" y="667001"/>
            <a:ext cx="3462537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05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CD2801-0EDA-4B0D-BE29-2841AED8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303869"/>
            <a:ext cx="3486150" cy="19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68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950721" y="2057400"/>
            <a:ext cx="3413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D3AEE-9FD5-4B44-8DA5-0FFCABA07FE2}"/>
              </a:ext>
            </a:extLst>
          </p:cNvPr>
          <p:cNvSpPr txBox="1"/>
          <p:nvPr/>
        </p:nvSpPr>
        <p:spPr>
          <a:xfrm>
            <a:off x="155853" y="1021334"/>
            <a:ext cx="700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9173D0E3-7210-4E25-9195-222CC2A00ADB}"/>
              </a:ext>
            </a:extLst>
          </p:cNvPr>
          <p:cNvCxnSpPr>
            <a:cxnSpLocks/>
          </p:cNvCxnSpPr>
          <p:nvPr/>
        </p:nvCxnSpPr>
        <p:spPr>
          <a:xfrm>
            <a:off x="1819922" y="171260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33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1382508" y="1174188"/>
            <a:ext cx="455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869689" y="1987946"/>
            <a:ext cx="357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950A-7134-433B-AA09-9F56CDC0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6" y="1883926"/>
            <a:ext cx="842684" cy="842684"/>
          </a:xfrm>
          <a:prstGeom prst="rect">
            <a:avLst/>
          </a:prstGeom>
        </p:spPr>
      </p:pic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375013A1-90F6-4428-A532-437A290CBFA3}"/>
              </a:ext>
            </a:extLst>
          </p:cNvPr>
          <p:cNvCxnSpPr>
            <a:cxnSpLocks/>
          </p:cNvCxnSpPr>
          <p:nvPr/>
        </p:nvCxnSpPr>
        <p:spPr>
          <a:xfrm>
            <a:off x="1803850" y="161989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46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7DE186C-9DEB-447D-A8C5-7C2776742299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BBBB-32EE-4DC1-B949-2C45ABF0550A}"/>
              </a:ext>
            </a:extLst>
          </p:cNvPr>
          <p:cNvSpPr txBox="1"/>
          <p:nvPr/>
        </p:nvSpPr>
        <p:spPr>
          <a:xfrm>
            <a:off x="381612" y="391646"/>
            <a:ext cx="6551977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데이터가 인공지능에 미치는 영향에 대해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이야기를 나눠봅시다</a:t>
            </a:r>
            <a:r>
              <a:rPr lang="en-US" altLang="ko-KR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앉아있는, 녹색, 그리기, 남자이(가) 표시된 사진&#10;&#10;자동 생성된 설명">
            <a:extLst>
              <a:ext uri="{FF2B5EF4-FFF2-40B4-BE49-F238E27FC236}">
                <a16:creationId xmlns:a16="http://schemas.microsoft.com/office/drawing/2014/main" id="{ACFF1C1D-06DC-46D7-B319-CE49BE40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0775" y="141036"/>
            <a:ext cx="803054" cy="803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34DD16-F71F-4131-B543-321990B4F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89" b="98204" l="9611" r="95423">
                        <a14:foregroundMark x1="74371" y1="8982" x2="78261" y2="8982"/>
                        <a14:foregroundMark x1="72082" y1="21557" x2="73227" y2="28743"/>
                        <a14:foregroundMark x1="81693" y1="55090" x2="92906" y2="79042"/>
                        <a14:foregroundMark x1="92677" y1="76647" x2="95195" y2="88623"/>
                        <a14:foregroundMark x1="95881" y1="88623" x2="90847" y2="98204"/>
                        <a14:foregroundMark x1="75057" y1="6587" x2="77574" y2="5988"/>
                        <a14:foregroundMark x1="75515" y1="48503" x2="70481" y2="58683"/>
                        <a14:foregroundMark x1="54005" y1="93413" x2="54893" y2="93413"/>
                        <a14:foregroundMark x1="54920" y1="92814" x2="54920" y2="93340"/>
                        <a14:foregroundMark x1="71396" y1="24551" x2="71854" y2="25749"/>
                        <a14:backgroundMark x1="16934" y1="13772" x2="20824" y2="73653"/>
                        <a14:backgroundMark x1="28833" y1="17365" x2="31579" y2="81437"/>
                        <a14:backgroundMark x1="29748" y1="25749" x2="22426" y2="94611"/>
                        <a14:backgroundMark x1="22426" y1="94611" x2="22426" y2="94611"/>
                        <a14:backgroundMark x1="18307" y1="6587" x2="23112" y2="78443"/>
                        <a14:backgroundMark x1="14416" y1="14970" x2="15332" y2="70060"/>
                        <a14:backgroundMark x1="9840" y1="22156" x2="11442" y2="73653"/>
                        <a14:backgroundMark x1="10297" y1="34132" x2="13272" y2="76647"/>
                        <a14:backgroundMark x1="16705" y1="47305" x2="17620" y2="94012"/>
                        <a14:backgroundMark x1="10526" y1="79641" x2="16934" y2="98802"/>
                        <a14:backgroundMark x1="10297" y1="72455" x2="21510" y2="99401"/>
                        <a14:backgroundMark x1="25172" y1="92216" x2="24027" y2="92814"/>
                        <a14:backgroundMark x1="18764" y1="97605" x2="20137" y2="99401"/>
                        <a14:backgroundMark x1="23341" y1="98204" x2="25858" y2="98204"/>
                        <a14:backgroundMark x1="24027" y1="94012" x2="24256" y2="99401"/>
                        <a14:backgroundMark x1="28833" y1="55090" x2="28146" y2="77844"/>
                        <a14:backgroundMark x1="29977" y1="56886" x2="27002" y2="89222"/>
                        <a14:backgroundMark x1="27002" y1="89222" x2="27002" y2="89222"/>
                        <a14:backgroundMark x1="23112" y1="26946" x2="19680" y2="35329"/>
                        <a14:backgroundMark x1="27002" y1="14371" x2="21968" y2="25749"/>
                        <a14:backgroundMark x1="31121" y1="22156" x2="26316" y2="40120"/>
                        <a14:backgroundMark x1="97941" y1="97605" x2="97941" y2="99401"/>
                        <a14:backgroundMark x1="54462" y1="97605" x2="54462" y2="97605"/>
                        <a14:backgroundMark x1="55149" y1="97605" x2="55149" y2="97605"/>
                        <a14:backgroundMark x1="54920" y1="97006" x2="54920" y2="97006"/>
                        <a14:backgroundMark x1="54691" y1="97006" x2="54691" y2="97006"/>
                        <a14:backgroundMark x1="55149" y1="97006" x2="55149" y2="97006"/>
                        <a14:backgroundMark x1="55149" y1="96407" x2="55149" y2="96407"/>
                        <a14:backgroundMark x1="54005" y1="95808" x2="55149" y2="97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2775" y="2524125"/>
            <a:ext cx="41624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92BC49-DD70-47ED-B58A-12E5D9A7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38" y="943623"/>
            <a:ext cx="3198924" cy="29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8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83693" y="1002738"/>
            <a:ext cx="43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89611" y="1788624"/>
            <a:ext cx="3335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6B25E83A-5BEE-4766-9C69-C12FD1F05213}"/>
              </a:ext>
            </a:extLst>
          </p:cNvPr>
          <p:cNvCxnSpPr>
            <a:cxnSpLocks/>
          </p:cNvCxnSpPr>
          <p:nvPr/>
        </p:nvCxnSpPr>
        <p:spPr>
          <a:xfrm>
            <a:off x="1803850" y="144844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6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EFB67-D72C-4097-9CC0-7AFAA1D52AD0}"/>
              </a:ext>
            </a:extLst>
          </p:cNvPr>
          <p:cNvSpPr txBox="1"/>
          <p:nvPr/>
        </p:nvSpPr>
        <p:spPr>
          <a:xfrm>
            <a:off x="1265722" y="1002738"/>
            <a:ext cx="478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데이터가 인공지능에 미치는 영향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357780-14B0-472C-B975-B3EFC031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86" y="1641190"/>
            <a:ext cx="3039428" cy="16582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ED5483-9E2C-43D2-B343-3A833A376B3E}"/>
              </a:ext>
            </a:extLst>
          </p:cNvPr>
          <p:cNvSpPr/>
          <p:nvPr/>
        </p:nvSpPr>
        <p:spPr>
          <a:xfrm>
            <a:off x="2145007" y="3581397"/>
            <a:ext cx="30251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https://www.youtube.com/watch?v=3IDmKMGY5sU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900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31790" y="1872734"/>
            <a:ext cx="565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문제가 발생하였나요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31790" y="1872734"/>
            <a:ext cx="565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왜 이러한 문제가 생겼을까요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267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831789" y="1872734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학습 데이터를 구성할 때 어떤 점을 고려해야 할까요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419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ea typeface="나눔스퀘어라운드 ExtraBold" panose="020B0600000101010101" pitchFamily="50" charset="-127"/>
              </a:rPr>
              <a:t>날씨에 따른 화재 발생 확률 구하기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E96E09-EDF1-4349-9290-01B04D9E2C27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713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ea typeface="나눔스퀘어라운드 ExtraBold" panose="020B0600000101010101" pitchFamily="50" charset="-127"/>
              </a:rPr>
              <a:t>날씨에 따른 화재 발생 확률 구하기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867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부엉이와 올빼미 구분하기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59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부엉이와 올빼미 구분하기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446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얼굴 감지하여 나이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79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3355273" y="11519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1901B-8A37-4960-9C07-589E3994B661}"/>
              </a:ext>
            </a:extLst>
          </p:cNvPr>
          <p:cNvSpPr txBox="1"/>
          <p:nvPr/>
        </p:nvSpPr>
        <p:spPr>
          <a:xfrm>
            <a:off x="1353123" y="1885639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ea typeface="나눔스퀘어라운드 ExtraBold" panose="020B0600000101010101" pitchFamily="50" charset="-127"/>
              </a:rPr>
              <a:t>데이터의 값을 분석하여 </a:t>
            </a:r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주어진 값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에 대한</a:t>
            </a:r>
            <a:endParaRPr lang="en-US" altLang="ko-KR" sz="20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결과 값</a:t>
            </a:r>
            <a:r>
              <a:rPr lang="en-US" altLang="ko-KR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수치</a:t>
            </a:r>
            <a:r>
              <a:rPr lang="en-US" altLang="ko-KR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을 예상</a:t>
            </a:r>
            <a:r>
              <a:rPr lang="ko-KR" altLang="en-US" sz="2000" b="1" dirty="0">
                <a:ea typeface="나눔스퀘어라운드 ExtraBold" panose="020B0600000101010101" pitchFamily="50" charset="-127"/>
              </a:rPr>
              <a:t>하는 것</a:t>
            </a:r>
          </a:p>
        </p:txBody>
      </p:sp>
    </p:spTree>
    <p:extLst>
      <p:ext uri="{BB962C8B-B14F-4D97-AF65-F5344CB8AC3E}">
        <p14:creationId xmlns:p14="http://schemas.microsoft.com/office/powerpoint/2010/main" val="891317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얼굴 감지하여 나이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166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얼굴 감지하여 성별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8541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857375" y="2257943"/>
            <a:ext cx="37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얼굴 감지하여 성별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44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면적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지어진 년도 등을 통해 주택 가격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579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면적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지어진 년도 등을 통해 주택 가격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743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수면 시간에 따른 시험 점수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487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수면 시간에 따른 시험 점수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37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의료 데이터를 통해 암이 있는지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72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54466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의료 데이터를 통해 암이 있는지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8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121238"/>
            <a:ext cx="48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학력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나이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직업 등의 데이터를 통해</a:t>
            </a:r>
            <a:endParaRPr lang="en-US" altLang="ko-KR" sz="1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특정 사람의 연봉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11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3121ED-48D4-44D3-A9CE-81A37393F7D4}"/>
              </a:ext>
            </a:extLst>
          </p:cNvPr>
          <p:cNvSpPr txBox="1"/>
          <p:nvPr/>
        </p:nvSpPr>
        <p:spPr>
          <a:xfrm>
            <a:off x="3355273" y="77806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9AD16-2FCC-4C3A-8E96-0D2AF261695A}"/>
              </a:ext>
            </a:extLst>
          </p:cNvPr>
          <p:cNvSpPr txBox="1"/>
          <p:nvPr/>
        </p:nvSpPr>
        <p:spPr>
          <a:xfrm>
            <a:off x="1108612" y="1692234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주어진 데이터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DEF47F9-5713-48ED-99F7-9F0E7EF67E8A}"/>
              </a:ext>
            </a:extLst>
          </p:cNvPr>
          <p:cNvSpPr/>
          <p:nvPr/>
        </p:nvSpPr>
        <p:spPr>
          <a:xfrm>
            <a:off x="3295990" y="1738928"/>
            <a:ext cx="723220" cy="30672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963EB2-BD7A-41B6-BEAD-218B3CDEC5B0}"/>
              </a:ext>
            </a:extLst>
          </p:cNvPr>
          <p:cNvSpPr txBox="1"/>
          <p:nvPr/>
        </p:nvSpPr>
        <p:spPr>
          <a:xfrm>
            <a:off x="4672549" y="1538346"/>
            <a:ext cx="1497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예측하고 싶은</a:t>
            </a:r>
            <a:endParaRPr lang="en-US" altLang="ko-KR" sz="1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결과값</a:t>
            </a:r>
          </a:p>
        </p:txBody>
      </p:sp>
    </p:spTree>
    <p:extLst>
      <p:ext uri="{BB962C8B-B14F-4D97-AF65-F5344CB8AC3E}">
        <p14:creationId xmlns:p14="http://schemas.microsoft.com/office/powerpoint/2010/main" val="86216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121238"/>
            <a:ext cx="48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학력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나이</a:t>
            </a:r>
            <a:r>
              <a:rPr lang="en-US" altLang="ko-KR" sz="1800" b="1" dirty="0"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ea typeface="나눔스퀘어라운드 ExtraBold" panose="020B0600000101010101" pitchFamily="50" charset="-127"/>
              </a:rPr>
              <a:t>직업 등의 데이터를 통해</a:t>
            </a:r>
            <a:endParaRPr lang="en-US" altLang="ko-KR" sz="1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특정 사람의 연봉 맞히기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092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34898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팀 조끼의 색깔을 보고 청팀과 백팀 구분하기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03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773083" y="977900"/>
            <a:ext cx="57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다음 문제가 예측 문제인지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분류 문제인지 맞혀봅시다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AD9115-4FC6-4485-989A-326D2B6C1FBA}"/>
              </a:ext>
            </a:extLst>
          </p:cNvPr>
          <p:cNvSpPr/>
          <p:nvPr/>
        </p:nvSpPr>
        <p:spPr>
          <a:xfrm>
            <a:off x="1262742" y="1658131"/>
            <a:ext cx="4789715" cy="1478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D194B-2E6C-4536-AF48-6EB370F8842B}"/>
              </a:ext>
            </a:extLst>
          </p:cNvPr>
          <p:cNvSpPr/>
          <p:nvPr/>
        </p:nvSpPr>
        <p:spPr>
          <a:xfrm>
            <a:off x="1538612" y="1473465"/>
            <a:ext cx="14514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골든벨</a:t>
            </a:r>
            <a:r>
              <a:rPr lang="ko-KR" altLang="en-US" sz="1200" b="1" dirty="0">
                <a:solidFill>
                  <a:schemeClr val="tx1"/>
                </a:solidFill>
                <a:ea typeface="나눔스퀘어라운드 ExtraBold" panose="020B0600000101010101" pitchFamily="50" charset="-127"/>
              </a:rPr>
              <a:t> 퀴즈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4A1F2-FC99-46E3-84C3-30E7EF0A09BA}"/>
              </a:ext>
            </a:extLst>
          </p:cNvPr>
          <p:cNvSpPr txBox="1"/>
          <p:nvPr/>
        </p:nvSpPr>
        <p:spPr>
          <a:xfrm>
            <a:off x="1233057" y="2234898"/>
            <a:ext cx="4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팀 조끼의 색깔을 보고 청팀과 백팀 구분하기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A66549-3B4D-41BF-BEB8-A0F4571F15B8}"/>
              </a:ext>
            </a:extLst>
          </p:cNvPr>
          <p:cNvSpPr/>
          <p:nvPr/>
        </p:nvSpPr>
        <p:spPr>
          <a:xfrm>
            <a:off x="5245805" y="350076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(                      )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55B81F-A49E-43BA-9F69-1E65F92BB23F}"/>
              </a:ext>
            </a:extLst>
          </p:cNvPr>
          <p:cNvSpPr/>
          <p:nvPr/>
        </p:nvSpPr>
        <p:spPr>
          <a:xfrm>
            <a:off x="5688326" y="349633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분류</a:t>
            </a:r>
            <a:endParaRPr lang="ko-KR" altLang="en-US" sz="1400" b="1" dirty="0"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914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15919"/>
              </p:ext>
            </p:extLst>
          </p:nvPr>
        </p:nvGraphicFramePr>
        <p:xfrm>
          <a:off x="204403" y="1804249"/>
          <a:ext cx="6906395" cy="1653326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509298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분류와 예측의 개념을 설명할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545456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텍스트 분류 모델을 이용하여 인공지능 프로그램을 만들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598572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텍스트 분류 기술이 가져올 수 있는 사회적 영향에 대해 알고</a:t>
                      </a:r>
                      <a:r>
                        <a:rPr lang="en-US" altLang="ko-KR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텍스트 분류 기술이 적용된 제품을 생각해볼 수 있다</a:t>
                      </a:r>
                      <a:r>
                        <a:rPr lang="en-US" altLang="ko-KR" sz="11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1844444" y="1011127"/>
            <a:ext cx="3626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339847-7B08-4BA3-86EE-C98436AE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0" y="814115"/>
            <a:ext cx="848952" cy="8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CB736-202B-4F14-8D56-2AFE6B8E3ED8}"/>
              </a:ext>
            </a:extLst>
          </p:cNvPr>
          <p:cNvSpPr txBox="1"/>
          <p:nvPr/>
        </p:nvSpPr>
        <p:spPr>
          <a:xfrm>
            <a:off x="1108612" y="1692234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주어진 데이터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9A8EE7A-52DA-482B-BBE8-5A225713CF3C}"/>
              </a:ext>
            </a:extLst>
          </p:cNvPr>
          <p:cNvSpPr/>
          <p:nvPr/>
        </p:nvSpPr>
        <p:spPr>
          <a:xfrm>
            <a:off x="3295990" y="1738928"/>
            <a:ext cx="723220" cy="30672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191DA-CC73-4D56-BC67-CC3C61037CF3}"/>
              </a:ext>
            </a:extLst>
          </p:cNvPr>
          <p:cNvSpPr txBox="1"/>
          <p:nvPr/>
        </p:nvSpPr>
        <p:spPr>
          <a:xfrm>
            <a:off x="4672549" y="1538346"/>
            <a:ext cx="1497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예측하고 싶은</a:t>
            </a:r>
            <a:endParaRPr lang="en-US" altLang="ko-KR" sz="1800" b="1" dirty="0"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ea typeface="나눔스퀘어라운드 ExtraBold" panose="020B0600000101010101" pitchFamily="50" charset="-127"/>
              </a:rPr>
              <a:t>결과값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DD872-BEE6-4D0A-A45B-0636839A0DC4}"/>
              </a:ext>
            </a:extLst>
          </p:cNvPr>
          <p:cNvSpPr txBox="1"/>
          <p:nvPr/>
        </p:nvSpPr>
        <p:spPr>
          <a:xfrm>
            <a:off x="867363" y="24374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학생들의 과거 성적</a:t>
            </a:r>
            <a:endParaRPr lang="ko-KR" altLang="en-US" sz="1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E0D1-62E0-4FCD-8BA1-F4C08FDC38AC}"/>
              </a:ext>
            </a:extLst>
          </p:cNvPr>
          <p:cNvSpPr txBox="1"/>
          <p:nvPr/>
        </p:nvSpPr>
        <p:spPr>
          <a:xfrm>
            <a:off x="791217" y="3037484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면적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건설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날짜</a:t>
            </a:r>
            <a:r>
              <a:rPr lang="en-US" altLang="ko-KR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지하철역까지의 거리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D2A99-1A88-48FA-9665-A0A09139B23B}"/>
              </a:ext>
            </a:extLst>
          </p:cNvPr>
          <p:cNvSpPr txBox="1"/>
          <p:nvPr/>
        </p:nvSpPr>
        <p:spPr>
          <a:xfrm>
            <a:off x="4880138" y="2437409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미래 성적</a:t>
            </a:r>
            <a:endParaRPr lang="ko-KR" altLang="en-US" sz="1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24561-FFBD-445B-9026-43592AE31D77}"/>
              </a:ext>
            </a:extLst>
          </p:cNvPr>
          <p:cNvSpPr txBox="1"/>
          <p:nvPr/>
        </p:nvSpPr>
        <p:spPr>
          <a:xfrm>
            <a:off x="5090133" y="312685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집 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3758-3CFE-4973-A40A-AAF972693857}"/>
              </a:ext>
            </a:extLst>
          </p:cNvPr>
          <p:cNvSpPr txBox="1"/>
          <p:nvPr/>
        </p:nvSpPr>
        <p:spPr>
          <a:xfrm>
            <a:off x="3355273" y="77806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2970235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8664</TotalTime>
  <Words>2445</Words>
  <Application>Microsoft Office PowerPoint</Application>
  <PresentationFormat>사용자 지정</PresentationFormat>
  <Paragraphs>464</Paragraphs>
  <Slides>85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4" baseType="lpstr">
      <vt:lpstr>Calibri</vt:lpstr>
      <vt:lpstr>Arial</vt:lpstr>
      <vt:lpstr>나눔스퀘어라운드 ExtraBold</vt:lpstr>
      <vt:lpstr>나눔스퀘어라운드 Regular</vt:lpstr>
      <vt:lpstr>Wingdings</vt:lpstr>
      <vt:lpstr>나눔스퀘어라운드 Bold</vt:lpstr>
      <vt:lpstr>Calibri Light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326</cp:revision>
  <dcterms:created xsi:type="dcterms:W3CDTF">2020-06-05T01:31:14Z</dcterms:created>
  <dcterms:modified xsi:type="dcterms:W3CDTF">2020-11-03T01:16:04Z</dcterms:modified>
</cp:coreProperties>
</file>